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328" r:id="rId2"/>
    <p:sldId id="342" r:id="rId3"/>
    <p:sldId id="354" r:id="rId4"/>
    <p:sldId id="355" r:id="rId5"/>
    <p:sldId id="358" r:id="rId6"/>
    <p:sldId id="361" r:id="rId7"/>
    <p:sldId id="411" r:id="rId8"/>
    <p:sldId id="412" r:id="rId9"/>
    <p:sldId id="413" r:id="rId10"/>
    <p:sldId id="374" r:id="rId11"/>
    <p:sldId id="357" r:id="rId12"/>
    <p:sldId id="375" r:id="rId13"/>
    <p:sldId id="376" r:id="rId14"/>
    <p:sldId id="377" r:id="rId15"/>
    <p:sldId id="378" r:id="rId16"/>
    <p:sldId id="379" r:id="rId17"/>
    <p:sldId id="381" r:id="rId18"/>
    <p:sldId id="382" r:id="rId19"/>
    <p:sldId id="385" r:id="rId20"/>
    <p:sldId id="384" r:id="rId21"/>
    <p:sldId id="383" r:id="rId22"/>
    <p:sldId id="387" r:id="rId23"/>
    <p:sldId id="388" r:id="rId24"/>
    <p:sldId id="389" r:id="rId25"/>
    <p:sldId id="390" r:id="rId26"/>
    <p:sldId id="391" r:id="rId27"/>
    <p:sldId id="396" r:id="rId28"/>
    <p:sldId id="397" r:id="rId29"/>
    <p:sldId id="398" r:id="rId30"/>
    <p:sldId id="400" r:id="rId31"/>
    <p:sldId id="399" r:id="rId32"/>
    <p:sldId id="402" r:id="rId33"/>
    <p:sldId id="403" r:id="rId34"/>
    <p:sldId id="393" r:id="rId35"/>
    <p:sldId id="404" r:id="rId36"/>
    <p:sldId id="405" r:id="rId37"/>
    <p:sldId id="407" r:id="rId38"/>
    <p:sldId id="408" r:id="rId39"/>
    <p:sldId id="409" r:id="rId40"/>
    <p:sldId id="394" r:id="rId41"/>
    <p:sldId id="414" r:id="rId42"/>
    <p:sldId id="415" r:id="rId43"/>
    <p:sldId id="417" r:id="rId44"/>
    <p:sldId id="418" r:id="rId45"/>
    <p:sldId id="419" r:id="rId46"/>
    <p:sldId id="420" r:id="rId47"/>
    <p:sldId id="421" r:id="rId48"/>
    <p:sldId id="422" r:id="rId49"/>
    <p:sldId id="423" r:id="rId50"/>
    <p:sldId id="416" r:id="rId5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8889"/>
    <a:srgbClr val="BFCC00"/>
    <a:srgbClr val="2A1511"/>
    <a:srgbClr val="595757"/>
    <a:srgbClr val="8F9227"/>
    <a:srgbClr val="E13763"/>
    <a:srgbClr val="717071"/>
    <a:srgbClr val="ECEDD3"/>
    <a:srgbClr val="DADBA9"/>
    <a:srgbClr val="C7C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8359" autoAdjust="0"/>
    <p:restoredTop sz="94660" autoAdjust="0"/>
  </p:normalViewPr>
  <p:slideViewPr>
    <p:cSldViewPr>
      <p:cViewPr varScale="1">
        <p:scale>
          <a:sx n="118" d="100"/>
          <a:sy n="118" d="100"/>
        </p:scale>
        <p:origin x="102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82C86-C168-49C1-99FE-D02A644628AD}" type="datetimeFigureOut">
              <a:rPr lang="zh-TW" altLang="en-US" smtClean="0"/>
              <a:t>2018/12/28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A247A-631C-4796-9D8B-9781BEBF58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233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2875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636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1517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3847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969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063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658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4828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8337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68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6600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52542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342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466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5745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56278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7396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5153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49524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9711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54168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2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3046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01143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0050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003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49663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5645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9535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74269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99892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95599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45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99929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557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691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0030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093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8190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02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021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A247A-631C-4796-9D8B-9781BEBF580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4206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A16F5-6607-425B-A8CE-4DF360FC5EF6}" type="datetimeFigureOut">
              <a:rPr lang="zh-TW" altLang="en-US" smtClean="0"/>
              <a:t>2018/12/28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35CD2-3DB0-4302-AB2B-700846BC90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567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A16F5-6607-425B-A8CE-4DF360FC5EF6}" type="datetimeFigureOut">
              <a:rPr lang="zh-TW" altLang="en-US" smtClean="0"/>
              <a:t>2018/12/28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35CD2-3DB0-4302-AB2B-700846BC90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55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A16F5-6607-425B-A8CE-4DF360FC5EF6}" type="datetimeFigureOut">
              <a:rPr lang="zh-TW" altLang="en-US" smtClean="0"/>
              <a:t>2018/12/28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35CD2-3DB0-4302-AB2B-700846BC90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3245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A16F5-6607-425B-A8CE-4DF360FC5EF6}" type="datetimeFigureOut">
              <a:rPr lang="zh-TW" altLang="en-US" smtClean="0"/>
              <a:t>2018/12/28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35CD2-3DB0-4302-AB2B-700846BC90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17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A16F5-6607-425B-A8CE-4DF360FC5EF6}" type="datetimeFigureOut">
              <a:rPr lang="zh-TW" altLang="en-US" smtClean="0"/>
              <a:t>2018/12/28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35CD2-3DB0-4302-AB2B-700846BC90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1102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A16F5-6607-425B-A8CE-4DF360FC5EF6}" type="datetimeFigureOut">
              <a:rPr lang="zh-TW" altLang="en-US" smtClean="0"/>
              <a:t>2018/12/28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35CD2-3DB0-4302-AB2B-700846BC90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499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A16F5-6607-425B-A8CE-4DF360FC5EF6}" type="datetimeFigureOut">
              <a:rPr lang="zh-TW" altLang="en-US" smtClean="0"/>
              <a:t>2018/12/28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35CD2-3DB0-4302-AB2B-700846BC90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273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A16F5-6607-425B-A8CE-4DF360FC5EF6}" type="datetimeFigureOut">
              <a:rPr lang="zh-TW" altLang="en-US" smtClean="0"/>
              <a:t>2018/12/28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35CD2-3DB0-4302-AB2B-700846BC90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890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A16F5-6607-425B-A8CE-4DF360FC5EF6}" type="datetimeFigureOut">
              <a:rPr lang="zh-TW" altLang="en-US" smtClean="0"/>
              <a:t>2018/12/28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35CD2-3DB0-4302-AB2B-700846BC90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435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A16F5-6607-425B-A8CE-4DF360FC5EF6}" type="datetimeFigureOut">
              <a:rPr lang="zh-TW" altLang="en-US" smtClean="0"/>
              <a:t>2018/12/28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35CD2-3DB0-4302-AB2B-700846BC90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7588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A16F5-6607-425B-A8CE-4DF360FC5EF6}" type="datetimeFigureOut">
              <a:rPr lang="zh-TW" altLang="en-US" smtClean="0"/>
              <a:t>2018/12/28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35CD2-3DB0-4302-AB2B-700846BC90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892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A16F5-6607-425B-A8CE-4DF360FC5EF6}" type="datetimeFigureOut">
              <a:rPr lang="zh-TW" altLang="en-US" smtClean="0"/>
              <a:t>2018/12/28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35CD2-3DB0-4302-AB2B-700846BC90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6499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673150" y="2780928"/>
            <a:ext cx="3363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24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HTML5</a:t>
            </a:r>
            <a:r>
              <a:rPr lang="zh-TW" altLang="en-US" sz="24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sz="24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4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常用功能</a:t>
            </a:r>
            <a:endParaRPr lang="zh-TW" altLang="en-US" sz="24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159408" y="324259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dirty="0">
                <a:solidFill>
                  <a:srgbClr val="71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週</a:t>
            </a:r>
            <a:r>
              <a:rPr lang="zh-TW" altLang="en-US" dirty="0" smtClean="0">
                <a:solidFill>
                  <a:srgbClr val="71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作業</a:t>
            </a:r>
            <a:endParaRPr lang="en-US" altLang="zh-TW" dirty="0" smtClean="0">
              <a:solidFill>
                <a:srgbClr val="71707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666172" y="3969931"/>
            <a:ext cx="23703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500" dirty="0" smtClean="0">
                <a:solidFill>
                  <a:srgbClr val="71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RD1-Kent</a:t>
            </a:r>
            <a:r>
              <a:rPr lang="zh-TW" altLang="en-US" sz="1500" dirty="0" smtClean="0">
                <a:solidFill>
                  <a:srgbClr val="71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500" dirty="0" smtClean="0">
                <a:solidFill>
                  <a:srgbClr val="71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2018.12.121</a:t>
            </a:r>
            <a:endParaRPr lang="zh-TW" altLang="en-US" sz="1500" dirty="0">
              <a:solidFill>
                <a:srgbClr val="71707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77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810513"/>
            <a:ext cx="2943225" cy="92392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4097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&lt;head&gt;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內常用標籤元素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10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3076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&lt;title&gt;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：網頁的名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稱</a:t>
            </a:r>
          </a:p>
        </p:txBody>
      </p:sp>
      <p:sp>
        <p:nvSpPr>
          <p:cNvPr id="8" name="矩形 7"/>
          <p:cNvSpPr/>
          <p:nvPr/>
        </p:nvSpPr>
        <p:spPr>
          <a:xfrm>
            <a:off x="976144" y="2446488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網頁的名稱</a:t>
            </a:r>
            <a:endParaRPr lang="en-US" altLang="zh-TW" sz="2000" b="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39552" y="3182188"/>
            <a:ext cx="3443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&lt;style&gt;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：放置</a:t>
            </a:r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</a:t>
            </a:r>
          </a:p>
        </p:txBody>
      </p:sp>
      <p:sp>
        <p:nvSpPr>
          <p:cNvPr id="11" name="矩形 10"/>
          <p:cNvSpPr/>
          <p:nvPr/>
        </p:nvSpPr>
        <p:spPr>
          <a:xfrm>
            <a:off x="971600" y="4901098"/>
            <a:ext cx="19303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指定樣式為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endParaRPr lang="en-US" altLang="zh-TW" sz="2000" b="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1772816"/>
            <a:ext cx="26289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867776" y="3831431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87856" y="3733582"/>
            <a:ext cx="4124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&lt;body&gt;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內常用標籤元素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784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4124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&lt;body&gt;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內常用標籤元素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12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&lt;!--      --&gt;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註解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39552" y="3212976"/>
            <a:ext cx="4519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&lt;h1&gt;~&lt;h6&gt;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預設標題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70537" y="4447505"/>
            <a:ext cx="7528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0" dirty="0" smtClean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2000" b="0" dirty="0" smtClean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有六種標題，</a:t>
            </a:r>
            <a:r>
              <a:rPr lang="en-US" altLang="zh-TW" sz="2000" b="0" dirty="0" smtClean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&lt;h1&gt;</a:t>
            </a:r>
            <a:r>
              <a:rPr lang="zh-TW" altLang="en-US" sz="2000" b="0" dirty="0" smtClean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字體最大，為主標題；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&lt;h6&gt;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字體最小</a:t>
            </a:r>
            <a:endParaRPr lang="en-US" altLang="zh-TW" sz="2000" b="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861048"/>
            <a:ext cx="2476500" cy="4000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086" y="1799901"/>
            <a:ext cx="2238375" cy="39052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953086" y="2376803"/>
            <a:ext cx="7528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0" dirty="0" smtClean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&lt;!--</a:t>
            </a:r>
            <a:r>
              <a:rPr lang="zh-TW" altLang="en-US" sz="2000" b="0" dirty="0" smtClean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sz="2000" b="0" dirty="0" smtClean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--&gt;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包圍</a:t>
            </a:r>
            <a:r>
              <a:rPr lang="zh-TW" altLang="en-US" sz="2000" b="0" dirty="0" smtClean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的內容為註解，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網頁不會執行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008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4124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&lt;body&gt;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內常用標籤元素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13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&lt;p&gt;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：段落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71601" y="3689201"/>
            <a:ext cx="78488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在一個段落與段落之間，會換行，且行與行之間會保留空間</a:t>
            </a:r>
            <a:endParaRPr lang="zh-TW" altLang="en-US" sz="2000" b="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1" y="1770285"/>
            <a:ext cx="54197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5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4124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&lt;body&gt;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內常用標籤元素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14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189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24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br</a:t>
            </a:r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斷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71601" y="2889101"/>
            <a:ext cx="75608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0" dirty="0" smtClean="0">
                <a:solidFill>
                  <a:schemeClr val="bg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今天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遇到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2000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br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的地方，會產生斷行。因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2000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br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2000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br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中間沒有其他內容，可簡寫為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2000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br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/&gt;</a:t>
            </a:r>
            <a:endParaRPr lang="zh-TW" altLang="en-US" sz="2000" b="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1" y="1770285"/>
            <a:ext cx="47815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5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4124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&lt;body&gt;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內常用標籤元素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15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2191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24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hr</a:t>
            </a:r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：水平線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71601" y="2879576"/>
            <a:ext cx="72007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遇到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2000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hr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的地方，除了產生斷行。也會多一條水平線</a:t>
            </a:r>
            <a:endParaRPr lang="zh-TW" altLang="en-US" sz="2000" b="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1" y="1770285"/>
            <a:ext cx="442912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0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4124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&lt;body&gt;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內常用標籤元素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16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&lt;b&gt;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：粗體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71600" y="2337959"/>
            <a:ext cx="68407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&lt;b&gt;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包起來的地方，會變成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粗體字</a:t>
            </a:r>
            <a:endParaRPr lang="zh-TW" altLang="en-US" sz="2000" b="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39552" y="3255367"/>
            <a:ext cx="253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&lt;strong&gt;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：強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</a:t>
            </a:r>
          </a:p>
        </p:txBody>
      </p:sp>
      <p:sp>
        <p:nvSpPr>
          <p:cNvPr id="11" name="矩形 10"/>
          <p:cNvSpPr/>
          <p:nvPr/>
        </p:nvSpPr>
        <p:spPr>
          <a:xfrm>
            <a:off x="971600" y="4561096"/>
            <a:ext cx="72728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&lt;strong&gt;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包起來的地方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，會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變成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粗體字，語意上也強調其重要性</a:t>
            </a:r>
            <a:endParaRPr lang="zh-TW" altLang="en-US" sz="2000" b="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919989"/>
            <a:ext cx="4533900" cy="4381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1770939"/>
            <a:ext cx="34004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2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4124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&lt;body&gt;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內常用標籤元素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17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165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24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：斜體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71600" y="2376940"/>
            <a:ext cx="68407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2000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包起來的地方，會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變成斜體字</a:t>
            </a:r>
            <a:endParaRPr lang="zh-TW" altLang="en-US" sz="2000" b="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39552" y="3255367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24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em</a:t>
            </a:r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：轉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折</a:t>
            </a:r>
          </a:p>
        </p:txBody>
      </p:sp>
      <p:sp>
        <p:nvSpPr>
          <p:cNvPr id="11" name="矩形 10"/>
          <p:cNvSpPr/>
          <p:nvPr/>
        </p:nvSpPr>
        <p:spPr>
          <a:xfrm>
            <a:off x="965409" y="4459861"/>
            <a:ext cx="7560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2000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em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包起來的地方，會變成斜體字，語意上也有轉折強調的意思</a:t>
            </a:r>
            <a:endParaRPr lang="zh-TW" altLang="en-US" sz="2000" b="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776142"/>
            <a:ext cx="5153025" cy="4381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3919989"/>
            <a:ext cx="53911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6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4124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&lt;body&gt;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內常用標籤元素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18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2102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&lt;cite&gt;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參照</a:t>
            </a:r>
          </a:p>
        </p:txBody>
      </p:sp>
      <p:sp>
        <p:nvSpPr>
          <p:cNvPr id="10" name="矩形 9"/>
          <p:cNvSpPr/>
          <p:nvPr/>
        </p:nvSpPr>
        <p:spPr>
          <a:xfrm>
            <a:off x="971601" y="2384276"/>
            <a:ext cx="76328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&lt;cite&gt;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包起來的地方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通常為書籍、電影或論文，顯示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為斜體字</a:t>
            </a:r>
            <a:endParaRPr lang="zh-TW" altLang="en-US" sz="2000" b="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1" y="1770285"/>
            <a:ext cx="56864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9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4124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&lt;body&gt;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內常用標籤元素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19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2023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：刪除線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71600" y="2288266"/>
            <a:ext cx="68407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&lt;s&gt;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包起來的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地方會劃刪除線</a:t>
            </a:r>
            <a:endParaRPr lang="zh-TW" altLang="en-US" sz="2000" b="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39552" y="3255367"/>
            <a:ext cx="20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&lt;del&gt;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：刪除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71600" y="4527313"/>
            <a:ext cx="7560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&lt;del&gt;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包起來的地方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除了劃刪除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線，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也強調劃線的資料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不再正確</a:t>
            </a:r>
            <a:endParaRPr lang="zh-TW" altLang="en-US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770285"/>
            <a:ext cx="5105400" cy="4000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3920674"/>
            <a:ext cx="55435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0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橢圓 35"/>
          <p:cNvSpPr/>
          <p:nvPr/>
        </p:nvSpPr>
        <p:spPr>
          <a:xfrm>
            <a:off x="2504221" y="2930595"/>
            <a:ext cx="576064" cy="576064"/>
          </a:xfrm>
          <a:prstGeom prst="ellipse">
            <a:avLst/>
          </a:prstGeom>
          <a:solidFill>
            <a:srgbClr val="B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2504221" y="3866699"/>
            <a:ext cx="576064" cy="576064"/>
          </a:xfrm>
          <a:prstGeom prst="ellipse">
            <a:avLst/>
          </a:prstGeom>
          <a:solidFill>
            <a:srgbClr val="B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2504221" y="4806390"/>
            <a:ext cx="576064" cy="576064"/>
          </a:xfrm>
          <a:prstGeom prst="ellipse">
            <a:avLst/>
          </a:prstGeom>
          <a:solidFill>
            <a:srgbClr val="B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2504221" y="5738907"/>
            <a:ext cx="576064" cy="576064"/>
          </a:xfrm>
          <a:prstGeom prst="ellipse">
            <a:avLst/>
          </a:prstGeom>
          <a:solidFill>
            <a:srgbClr val="B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/>
          <p:cNvSpPr/>
          <p:nvPr/>
        </p:nvSpPr>
        <p:spPr>
          <a:xfrm>
            <a:off x="2504221" y="1983189"/>
            <a:ext cx="576064" cy="576064"/>
          </a:xfrm>
          <a:prstGeom prst="ellipse">
            <a:avLst/>
          </a:prstGeom>
          <a:solidFill>
            <a:srgbClr val="B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483768" y="2081947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483768" y="3023702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483768" y="3975447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483768" y="4911551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483768" y="5847655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203848" y="1983189"/>
            <a:ext cx="2154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BFCC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HTML5</a:t>
            </a:r>
            <a:r>
              <a:rPr lang="zh-TW" altLang="en-US" sz="2800" b="1" dirty="0" smtClean="0">
                <a:solidFill>
                  <a:srgbClr val="BFCC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結構</a:t>
            </a:r>
            <a:endParaRPr lang="zh-TW" altLang="en-US" sz="2800" b="1" dirty="0">
              <a:solidFill>
                <a:srgbClr val="BFCC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203848" y="2924944"/>
            <a:ext cx="4097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BFCC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&lt;head&gt;</a:t>
            </a:r>
            <a:r>
              <a:rPr lang="zh-TW" altLang="en-US" sz="2800" b="1" dirty="0" smtClean="0">
                <a:solidFill>
                  <a:srgbClr val="BFCC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內常用標籤元素</a:t>
            </a:r>
            <a:endParaRPr lang="zh-TW" altLang="en-US" sz="2800" b="1" dirty="0">
              <a:solidFill>
                <a:srgbClr val="BFCC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203848" y="3861048"/>
            <a:ext cx="4124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BFCC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&lt;body&gt;</a:t>
            </a:r>
            <a:r>
              <a:rPr lang="zh-TW" altLang="en-US" sz="2800" b="1" dirty="0" smtClean="0">
                <a:solidFill>
                  <a:srgbClr val="BFCC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內常用標籤元素</a:t>
            </a:r>
            <a:endParaRPr lang="zh-TW" altLang="en-US" sz="2800" b="1" dirty="0">
              <a:solidFill>
                <a:srgbClr val="BFCC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3203848" y="4822031"/>
            <a:ext cx="2640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BFCC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800" b="1" dirty="0" smtClean="0">
                <a:solidFill>
                  <a:srgbClr val="BFCC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常用選擇器</a:t>
            </a:r>
            <a:endParaRPr lang="zh-TW" altLang="en-US" sz="2800" b="1" dirty="0">
              <a:solidFill>
                <a:srgbClr val="BFCC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3203848" y="5733256"/>
            <a:ext cx="2281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BFCC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800" b="1" dirty="0" smtClean="0">
                <a:solidFill>
                  <a:srgbClr val="BFCC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常用屬性</a:t>
            </a:r>
            <a:endParaRPr lang="zh-TW" altLang="en-US" sz="2800" b="1" dirty="0">
              <a:solidFill>
                <a:srgbClr val="BFCC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544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4124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&lt;body&gt;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內常用標籤元素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20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&lt;ins&gt;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底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71601" y="2447615"/>
            <a:ext cx="73448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&lt;ins&gt;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包起來的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地方會劃底線</a:t>
            </a:r>
            <a:endParaRPr lang="zh-TW" altLang="en-US" sz="2000" b="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1" y="1770285"/>
            <a:ext cx="58197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4124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&lt;body&gt;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內常用標籤元素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21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174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&lt;a&gt;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：連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</a:t>
            </a:r>
          </a:p>
        </p:txBody>
      </p:sp>
      <p:sp>
        <p:nvSpPr>
          <p:cNvPr id="10" name="矩形 9"/>
          <p:cNvSpPr/>
          <p:nvPr/>
        </p:nvSpPr>
        <p:spPr>
          <a:xfrm>
            <a:off x="899592" y="2727176"/>
            <a:ext cx="74168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加入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屬性</a:t>
            </a:r>
            <a:r>
              <a:rPr lang="en-US" altLang="zh-TW" sz="20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href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，標籤包起來的地方會變成超連結，點擊會連至該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。其他常用屬性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title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滑鼠移置連結上方會顯示</a:t>
            </a:r>
            <a:r>
              <a:rPr lang="en-US" altLang="zh-TW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title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的文字</a:t>
            </a:r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target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en-US" altLang="zh-TW" sz="2000" dirty="0">
                <a:solidFill>
                  <a:srgbClr val="CE91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"_blank"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開新視窗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--&gt; 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1" y="1770285"/>
            <a:ext cx="56292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9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4124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&lt;body&gt;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內常用標籤元素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22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318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24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abbr</a:t>
            </a:r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簡稱、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縮寫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71601" y="2311663"/>
            <a:ext cx="74168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20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abbr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包起來的地方為縮寫，加入屬性：</a:t>
            </a:r>
            <a:r>
              <a:rPr lang="en-US" altLang="zh-TW" sz="2000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title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來註明其全名，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當滑鼠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游標移動到縮寫上時可以查看其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全名</a:t>
            </a:r>
            <a:endParaRPr lang="zh-TW" altLang="en-US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1" y="1770285"/>
            <a:ext cx="49625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3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4124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&lt;body&gt;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內常用標籤元素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23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2467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24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ol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：編號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清單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&lt;li&gt;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：清單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項目</a:t>
            </a:r>
          </a:p>
        </p:txBody>
      </p:sp>
      <p:sp>
        <p:nvSpPr>
          <p:cNvPr id="10" name="矩形 9"/>
          <p:cNvSpPr/>
          <p:nvPr/>
        </p:nvSpPr>
        <p:spPr>
          <a:xfrm>
            <a:off x="957780" y="4049853"/>
            <a:ext cx="74168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20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ol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包起來的地方為一份清單，並為每個清單項目加上編號。</a:t>
            </a:r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&lt;li&gt;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為一個清單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項目</a:t>
            </a:r>
            <a:endParaRPr lang="zh-TW" altLang="en-US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105" y="2249577"/>
            <a:ext cx="25622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5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4124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&lt;body&gt;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內常用標籤元素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24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24625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24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ul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：項目清單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&lt;li&gt;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：清單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項目</a:t>
            </a:r>
          </a:p>
        </p:txBody>
      </p:sp>
      <p:sp>
        <p:nvSpPr>
          <p:cNvPr id="10" name="矩形 9"/>
          <p:cNvSpPr/>
          <p:nvPr/>
        </p:nvSpPr>
        <p:spPr>
          <a:xfrm>
            <a:off x="971601" y="4068903"/>
            <a:ext cx="74168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2000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ul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包起來的地方為一份清單，並為每個清單項目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加上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標記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&lt;li&gt;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為一個清單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項目。可在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20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ul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內再加上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20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ul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，成為巢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狀清單</a:t>
            </a:r>
            <a:endParaRPr lang="zh-TW" altLang="en-US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1" y="2249577"/>
            <a:ext cx="2486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4124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&lt;body&gt;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內常用標籤元素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25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&lt;table&gt;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：表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格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1730843"/>
            <a:ext cx="4705350" cy="269557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43608" y="4543767"/>
            <a:ext cx="799288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&lt;table&gt;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包起來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的地方為表格，必須搭配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20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&lt;td&gt;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20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使用。常用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屬性：</a:t>
            </a:r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border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外框寬度</a:t>
            </a:r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width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表格寬度</a:t>
            </a:r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height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表格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高度</a:t>
            </a:r>
            <a:endParaRPr lang="zh-TW" altLang="en-US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525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4124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&lt;body&gt;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內常用標籤元素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26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24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：橫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9593" y="3140968"/>
            <a:ext cx="79928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2000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包起來的地方為新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的橫列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，必須搭配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&lt;td&gt;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20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endParaRPr lang="zh-TW" altLang="en-US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b="50481"/>
          <a:stretch/>
        </p:blipFill>
        <p:spPr>
          <a:xfrm>
            <a:off x="899593" y="1835906"/>
            <a:ext cx="4314825" cy="108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2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4124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&lt;body&gt;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內常用標籤元素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27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2943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&lt;div&gt;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：群組成區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塊</a:t>
            </a:r>
          </a:p>
        </p:txBody>
      </p:sp>
      <p:sp>
        <p:nvSpPr>
          <p:cNvPr id="10" name="矩形 9"/>
          <p:cNvSpPr/>
          <p:nvPr/>
        </p:nvSpPr>
        <p:spPr>
          <a:xfrm>
            <a:off x="971600" y="2376940"/>
            <a:ext cx="74888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&lt;div&gt;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包起來形成一個區塊，並且會斷行。可在此區塊加入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endParaRPr lang="zh-TW" altLang="en-US" sz="2000" b="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39552" y="3255367"/>
            <a:ext cx="2962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24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em</a:t>
            </a:r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：群組在行內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409" y="1775388"/>
            <a:ext cx="4667250" cy="40957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09" y="3919989"/>
            <a:ext cx="5038725" cy="37147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965409" y="4494421"/>
            <a:ext cx="74950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&lt;span&gt;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包起來形成在同一行內一個區塊，不會造成換行。可在此區塊加入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endParaRPr lang="zh-TW" altLang="en-US" sz="2000" b="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222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867776" y="3831431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87856" y="3733582"/>
            <a:ext cx="2640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常用選擇器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077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3" y="1835906"/>
            <a:ext cx="5353050" cy="301942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2640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常用選擇器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29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選擇器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9593" y="5013176"/>
            <a:ext cx="77847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為了統一管理重複的格式，在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&lt;head&gt;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&lt;style&gt;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內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 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.+(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格式名稱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定義該格式。並用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&lt;div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“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格式名稱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”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使用該格式</a:t>
            </a:r>
            <a:endParaRPr lang="zh-TW" altLang="en-US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42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867776" y="3831431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87856" y="3733582"/>
            <a:ext cx="2154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HTML5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結構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051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2640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常用選擇器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30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1439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選擇器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9593" y="5013176"/>
            <a:ext cx="77847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在標籤加入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屬性，也可在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&lt;styl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內設定格式</a:t>
            </a:r>
            <a:endParaRPr lang="zh-TW" altLang="en-US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3" y="1832197"/>
            <a:ext cx="49911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4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2640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常用選擇器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31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籤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選擇器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9593" y="5013176"/>
            <a:ext cx="77847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直接輸入標籤名稱，該種標籤都套用此格式</a:t>
            </a:r>
            <a:endParaRPr lang="zh-TW" altLang="en-US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3" y="1832197"/>
            <a:ext cx="44672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5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2640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常用選擇器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32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選擇器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9593" y="5013176"/>
            <a:ext cx="77847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範圍或指定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範圍內的指定標籤才會套用其設定</a:t>
            </a:r>
            <a:endParaRPr lang="zh-TW" altLang="en-US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3" y="1832197"/>
            <a:ext cx="51816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6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3" y="1832197"/>
            <a:ext cx="5705475" cy="315277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2640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常用選擇器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33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虛擬選擇器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9593" y="5085184"/>
            <a:ext cx="77847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透過虛擬選擇器，可以指定滿足條件的同種標籤才套用其設定</a:t>
            </a:r>
            <a:endParaRPr lang="zh-TW" altLang="en-US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870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867776" y="3831431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87856" y="3733582"/>
            <a:ext cx="2281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常用屬性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344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2281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常用屬性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35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文字屬性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94354" y="4062551"/>
            <a:ext cx="728643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color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：設定字體顏色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font-family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：設定字型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font-size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字體大小</a:t>
            </a:r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font-weight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underline</a:t>
            </a:r>
            <a:r>
              <a:rPr lang="zh-TW" alt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- 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粗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體</a:t>
            </a:r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text-decoration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underline</a:t>
            </a:r>
            <a:r>
              <a:rPr lang="zh-TW" alt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劃底線、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line-through</a:t>
            </a:r>
            <a:r>
              <a:rPr lang="zh-TW" alt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劃</a:t>
            </a:r>
            <a:r>
              <a:rPr lang="zh-TW" altLang="en-US" sz="200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刪節線</a:t>
            </a:r>
            <a:r>
              <a:rPr lang="en-US" altLang="zh-TW" sz="200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font-align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center</a:t>
            </a:r>
            <a:r>
              <a:rPr lang="zh-TW" altLang="en-US" sz="2000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文字置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中、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right 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靠右對齊</a:t>
            </a:r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line-height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：設定行高</a:t>
            </a:r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54" y="1715322"/>
            <a:ext cx="44386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3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2281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常用屬性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36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塊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屬性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00368" y="3666660"/>
            <a:ext cx="74880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border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：設定區塊邊界粗細，再設定樣式及顏色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solid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為實線，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dashed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虛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線，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dotted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為點線，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double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為雙線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width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設定區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塊的寬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height 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設定區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塊的高度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background-color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設定區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塊的背景色</a:t>
            </a:r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69" y="1839977"/>
            <a:ext cx="42862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4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2281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常用屬性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37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2964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塊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屬性：</a:t>
            </a:r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</a:t>
            </a:r>
          </a:p>
        </p:txBody>
      </p:sp>
      <p:sp>
        <p:nvSpPr>
          <p:cNvPr id="11" name="矩形 10"/>
          <p:cNvSpPr/>
          <p:nvPr/>
        </p:nvSpPr>
        <p:spPr>
          <a:xfrm>
            <a:off x="894354" y="4020372"/>
            <a:ext cx="72864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：設定區塊內容與邊界之間的距離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 </a:t>
            </a:r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-left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：區塊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左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邊界的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距離</a:t>
            </a:r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 </a:t>
            </a:r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-right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：區塊內容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界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的距離</a:t>
            </a:r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 </a:t>
            </a:r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-top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：區塊內容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邊界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距離</a:t>
            </a:r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 </a:t>
            </a:r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-bottom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：區塊內容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邊界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的距離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重複設定到的地方，會以後者為優先。</a:t>
            </a:r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54" y="1835906"/>
            <a:ext cx="4133850" cy="18669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54" y="1835906"/>
            <a:ext cx="39052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6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2281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常用屬性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38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278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塊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屬性：</a:t>
            </a:r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margin</a:t>
            </a:r>
          </a:p>
        </p:txBody>
      </p:sp>
      <p:sp>
        <p:nvSpPr>
          <p:cNvPr id="11" name="矩形 10"/>
          <p:cNvSpPr/>
          <p:nvPr/>
        </p:nvSpPr>
        <p:spPr>
          <a:xfrm>
            <a:off x="894354" y="4020372"/>
            <a:ext cx="72864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ｍ</a:t>
            </a:r>
            <a:r>
              <a:rPr lang="en-US" altLang="zh-TW" sz="20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argin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：設定區塊與區塊之間的距離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ｍ</a:t>
            </a:r>
            <a:r>
              <a:rPr lang="en-US" altLang="zh-TW" sz="20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argin</a:t>
            </a:r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-left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設定區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塊</a:t>
            </a:r>
            <a:r>
              <a:rPr lang="zh-TW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左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邊的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距離</a:t>
            </a:r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ｍ</a:t>
            </a:r>
            <a:r>
              <a:rPr lang="en-US" altLang="zh-TW" sz="20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argin</a:t>
            </a:r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-right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設定區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塊</a:t>
            </a:r>
            <a:r>
              <a:rPr lang="zh-TW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邊的距離</a:t>
            </a:r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ｍ</a:t>
            </a:r>
            <a:r>
              <a:rPr lang="en-US" altLang="zh-TW" sz="20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argin</a:t>
            </a:r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-top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設定區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塊</a:t>
            </a:r>
            <a:r>
              <a:rPr lang="zh-TW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方的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距離</a:t>
            </a:r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ｍ</a:t>
            </a:r>
            <a:r>
              <a:rPr lang="en-US" altLang="zh-TW" sz="20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argin</a:t>
            </a:r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-bottom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設定區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塊</a:t>
            </a:r>
            <a:r>
              <a:rPr lang="zh-TW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方的距離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若將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ｍ</a:t>
            </a:r>
            <a:r>
              <a:rPr lang="en-US" altLang="zh-TW" sz="20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argin</a:t>
            </a:r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-left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ｍ</a:t>
            </a:r>
            <a:r>
              <a:rPr lang="en-US" altLang="zh-TW" sz="20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argin</a:t>
            </a:r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-right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同時設為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auto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，則為區塊置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54" y="1835906"/>
            <a:ext cx="413385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0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2281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常用屬性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39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塊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屬性：定位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94354" y="3677568"/>
            <a:ext cx="728643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position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：設定區塊的定位模式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relative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- 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相對定位（相對於前一個區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塊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absolute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- 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絕對定位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fixed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- 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固定定位，捲軸捲動時不會影響其位置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left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right</a:t>
            </a:r>
            <a:r>
              <a:rPr lang="zh-TW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top</a:t>
            </a:r>
            <a:r>
              <a:rPr lang="zh-TW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bottom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設定區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塊的座標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：更改區塊狀態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inline-block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使區塊元素放在同一行</a:t>
            </a:r>
            <a:endParaRPr lang="en-US" altLang="zh-TW" sz="2000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54" y="1835906"/>
            <a:ext cx="39243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5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2154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HTML5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結構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4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412776"/>
            <a:ext cx="2505075" cy="34194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76066" y="2613933"/>
            <a:ext cx="65527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0" dirty="0" smtClean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</a:t>
            </a:r>
            <a:r>
              <a:rPr lang="zh-TW" altLang="en-US" sz="2000" b="0" dirty="0" smtClean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包含該網頁的相關資訊</a:t>
            </a:r>
            <a:endParaRPr lang="en-US" altLang="zh-TW" sz="2000" b="0" dirty="0" smtClean="0">
              <a:solidFill>
                <a:srgbClr val="FF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23728" y="1382393"/>
            <a:ext cx="46805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0" dirty="0" smtClean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</a:t>
            </a:r>
            <a:r>
              <a:rPr lang="zh-TW" altLang="en-US" sz="2000" b="0" dirty="0" smtClean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宣告此網頁版本為</a:t>
            </a:r>
            <a:r>
              <a:rPr lang="en-US" altLang="zh-TW" sz="2000" b="0" dirty="0" smtClean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HTML5</a:t>
            </a:r>
          </a:p>
        </p:txBody>
      </p:sp>
      <p:sp>
        <p:nvSpPr>
          <p:cNvPr id="10" name="矩形 9"/>
          <p:cNvSpPr/>
          <p:nvPr/>
        </p:nvSpPr>
        <p:spPr>
          <a:xfrm>
            <a:off x="1115616" y="1873976"/>
            <a:ext cx="67687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------------------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表示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在此標籤範圍的內容皆是</a:t>
            </a:r>
            <a:r>
              <a:rPr lang="en-US" altLang="zh-TW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碼</a:t>
            </a:r>
            <a:endParaRPr lang="en-US" altLang="zh-TW" sz="2000" b="0" dirty="0" smtClean="0">
              <a:solidFill>
                <a:srgbClr val="FF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74821" y="3692184"/>
            <a:ext cx="46805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0" dirty="0" smtClean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--------------</a:t>
            </a:r>
            <a:r>
              <a:rPr lang="zh-TW" altLang="en-US" sz="2000" b="0" dirty="0" smtClean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網頁顯示的內容</a:t>
            </a:r>
            <a:endParaRPr lang="en-US" altLang="zh-TW" sz="2000" b="0" dirty="0" smtClean="0">
              <a:solidFill>
                <a:srgbClr val="FF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505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2281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常用屬性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40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4211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media query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設定不同裝置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94354" y="3356992"/>
            <a:ext cx="74940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為因應不同螢幕大小的裝置有不同的排版，可使用</a:t>
            </a:r>
            <a:r>
              <a:rPr lang="en-US" altLang="zh-TW" sz="2000" dirty="0" smtClean="0">
                <a:solidFill>
                  <a:srgbClr val="C586C0"/>
                </a:solidFill>
                <a:latin typeface="Consolas" panose="020B0609020204030204" pitchFamily="49" charset="0"/>
              </a:rPr>
              <a:t>@media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對不同寬度的螢幕做不同的設定。</a:t>
            </a:r>
            <a:endParaRPr lang="en-US" altLang="zh-TW" sz="2000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54" y="1833776"/>
            <a:ext cx="46577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4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867776" y="3831431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06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87856" y="3733582"/>
            <a:ext cx="2128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Canvas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語法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187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06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2128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Canvas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語法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42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226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&lt;canvas&gt;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94354" y="2369752"/>
            <a:ext cx="749407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&lt;body&gt;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內建出一塊區域，給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canvas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做繪圖相關的工作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：設定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並使用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取得此區域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width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：繪圖區的寬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height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：繪圖區的高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注意：不應使用</a:t>
            </a:r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語法設定</a:t>
            </a:r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canvas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區域的寬高。若以</a:t>
            </a:r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語法設</a:t>
            </a:r>
            <a:endParaRPr lang="en-US" altLang="zh-TW" sz="20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定寬高，</a:t>
            </a:r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設定的寬高將會進行縮放以符合</a:t>
            </a:r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canvas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區域</a:t>
            </a:r>
            <a:endParaRPr lang="en-US" altLang="zh-TW" sz="20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的尺寸。</a:t>
            </a:r>
            <a:endParaRPr lang="en-US" altLang="zh-TW" sz="20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&lt;canvas&gt; &lt;/canvas&gt;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之間的內容為瀏覽器不支援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canvas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語法的錯誤替代內容，若支援則會忽略此內容。</a:t>
            </a:r>
            <a:endParaRPr lang="en-US" altLang="zh-TW" sz="2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54" y="1833776"/>
            <a:ext cx="55340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207" y="1833776"/>
            <a:ext cx="5867400" cy="25908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06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2128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Canvas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語法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43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226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&lt;canvas&gt;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前置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13962" y="4450597"/>
            <a:ext cx="771847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window</a:t>
            </a:r>
            <a:r>
              <a:rPr lang="en-US" altLang="zh-TW" sz="2000" dirty="0" err="1">
                <a:solidFill>
                  <a:srgbClr val="FFC000"/>
                </a:solidFill>
                <a:latin typeface="Consolas" panose="020B0609020204030204" pitchFamily="49" charset="0"/>
              </a:rPr>
              <a:t>.onload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function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取得繪圖區域的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，並指定給一物件，為繪圖區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</a:t>
            </a:r>
            <a:r>
              <a:rPr lang="en-US" altLang="zh-TW" sz="2000" dirty="0" smtClean="0">
                <a:solidFill>
                  <a:srgbClr val="FFC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000" dirty="0" err="1">
                <a:solidFill>
                  <a:srgbClr val="FFC000"/>
                </a:solidFill>
                <a:latin typeface="Consolas" panose="020B0609020204030204" pitchFamily="49" charset="0"/>
              </a:rPr>
              <a:t>getContext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0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“2d”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);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該區域為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繪圖區域，並指定給　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一物件</a:t>
            </a:r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6173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207" y="1833776"/>
            <a:ext cx="4248150" cy="246697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06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2128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Canvas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語法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44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3090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Fill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填滿、</a:t>
            </a:r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Stroke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描邊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00207" y="4365104"/>
            <a:ext cx="771847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sz="20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fillStyle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=“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顏色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：設定填滿區域的顏色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sz="20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globalAlpha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=0~1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設定填滿區域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的透明度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sz="2000" dirty="0" err="1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fillRect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000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x,y,w,h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：為一個整合的函式，可以畫出一填滿顏色的矩形，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變數依序為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(x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座標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,y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座標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寬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sz="20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strokeStyle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=“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顏色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設定描邊的顏色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sz="2000" dirty="0" err="1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strokeRect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000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x,y,w,h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為一個整合的函式，可以畫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出矩形的邊框</a:t>
            </a:r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153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06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2128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Canvas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語法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45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1466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Path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路徑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13962" y="3940586"/>
            <a:ext cx="771847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sz="2000" dirty="0" err="1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beginPath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：結束上一個路徑資料，開始新的路徑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sz="2000" dirty="0" err="1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moveTo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000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x,y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：將畫筆起點移動至該座標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sz="2000" dirty="0" err="1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lineTo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000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x,y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畫筆從目前座標畫直線到下一個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座標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sz="2000" dirty="0" err="1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closePath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：結束該路徑資料，並且會將頭尾相連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sz="2000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stroke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：將畫筆所繪製的路徑畫出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</a:t>
            </a:r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sz="2000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fill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：將畫筆所繪製的路徑區域填滿</a:t>
            </a:r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56" y="1738815"/>
            <a:ext cx="26670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4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06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2128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Canvas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語法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46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線性漸進色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6267" y="3861048"/>
            <a:ext cx="77184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sz="2000" dirty="0" err="1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creatLinearGradient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(x1,y1,x2,y2)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：建立一種線性漸進的填充色彩。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sz="2000" dirty="0" err="1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addColorStop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(0~1, color)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：設定填充顏色及位置</a:t>
            </a:r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67" y="1738815"/>
            <a:ext cx="70866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3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06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2128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Canvas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語法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47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射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性漸進色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6267" y="3861048"/>
            <a:ext cx="77184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sz="2000" dirty="0" err="1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creatRadialGradient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(x1,y1,r1,x2,y2,r2)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：建立一種放射性漸進的填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充色彩。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sz="2000" dirty="0" err="1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addColorStop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(0~1, color)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：設定填充顏色及位置</a:t>
            </a:r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67" y="1744884"/>
            <a:ext cx="633412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4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06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2128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Canvas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語法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48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1989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Shadow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陰影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6267" y="3861048"/>
            <a:ext cx="771847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shadowColor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：設定陰影顏色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shadowOffsetX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設定陰影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位移量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shadowOffsetY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設定陰影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位移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量</a:t>
            </a:r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shadowBlur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陰影模糊度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67" y="1742861"/>
            <a:ext cx="47720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8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06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2128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Canvas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語法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49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讀取影像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6267" y="3272403"/>
            <a:ext cx="771847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altLang="zh-TW" sz="2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img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4EC9B0"/>
                </a:solidFill>
                <a:latin typeface="Consolas" panose="020B0609020204030204" pitchFamily="49" charset="0"/>
              </a:rPr>
              <a:t>Image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();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：創建新的影像物件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sz="20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src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：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設定影像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路徑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img</a:t>
            </a:r>
            <a:r>
              <a:rPr lang="en-US" altLang="zh-TW" sz="2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.</a:t>
            </a:r>
            <a:r>
              <a:rPr lang="en-US" altLang="zh-TW" sz="2000" dirty="0" err="1">
                <a:solidFill>
                  <a:srgbClr val="FFC000"/>
                </a:solidFill>
              </a:rPr>
              <a:t>onload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=</a:t>
            </a:r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()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：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等待影像載入完成才繼續繪圖動作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.</a:t>
            </a:r>
            <a:r>
              <a:rPr lang="en-US" altLang="zh-TW" sz="2000" dirty="0" err="1" smtClean="0">
                <a:solidFill>
                  <a:srgbClr val="FFC000"/>
                </a:solidFill>
              </a:rPr>
              <a:t>drawImage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TW" sz="2000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img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x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zh-TW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y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, w, h);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：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設定圖片座標及大小</a:t>
            </a:r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67" y="1742861"/>
            <a:ext cx="615315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6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867776" y="3831431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87856" y="3733582"/>
            <a:ext cx="4097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&lt;head&gt;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內常用標籤元素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189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65" y="1742861"/>
            <a:ext cx="6810375" cy="257175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06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2128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Canvas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語法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50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取得影像資料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6865" y="4443978"/>
            <a:ext cx="77184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.</a:t>
            </a:r>
            <a:r>
              <a:rPr lang="en-US" altLang="zh-TW" sz="2000" dirty="0" err="1" smtClean="0">
                <a:solidFill>
                  <a:srgbClr val="FFC000"/>
                </a:solidFill>
              </a:rPr>
              <a:t>getImageData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(x, y, w, h);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：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取得選取區域的影像資料</a:t>
            </a:r>
            <a:endParaRPr lang="en-US" altLang="zh-TW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：每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1pixel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的影像資料佔四個位子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000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r,g,b,a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.</a:t>
            </a:r>
            <a:r>
              <a:rPr lang="en-US" altLang="zh-TW" sz="2000" dirty="0" err="1" smtClean="0">
                <a:solidFill>
                  <a:srgbClr val="FFC000"/>
                </a:solidFill>
              </a:rPr>
              <a:t>putImageData</a:t>
            </a:r>
            <a:r>
              <a:rPr lang="en-US" altLang="zh-TW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(data, x, y);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：</a:t>
            </a:r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存入影像</a:t>
            </a:r>
            <a:r>
              <a:rPr lang="zh-TW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5099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4097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&lt;head&gt;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內常用標籤元素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6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71600" y="2236133"/>
            <a:ext cx="73932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0" dirty="0" smtClean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設定瀏覽器編碼為</a:t>
            </a:r>
            <a:r>
              <a:rPr lang="en-US" altLang="zh-TW" sz="2000" b="0" dirty="0" smtClean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UTF-8</a:t>
            </a:r>
          </a:p>
          <a:p>
            <a:endParaRPr lang="en-US" altLang="zh-TW" sz="2000" b="0" dirty="0" smtClean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0" dirty="0" smtClean="0">
              <a:solidFill>
                <a:srgbClr val="80808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rgbClr val="80808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0" dirty="0" smtClean="0">
              <a:solidFill>
                <a:srgbClr val="80808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0" dirty="0" smtClean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設定畫面不要隨螢幕畫面自動放大縮小</a:t>
            </a:r>
            <a:endParaRPr lang="en-US" altLang="zh-TW" sz="2000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0" dirty="0">
              <a:solidFill>
                <a:srgbClr val="D4D4D4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3869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&lt;meta&gt;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：網頁的相關資訊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772816"/>
            <a:ext cx="2714625" cy="3048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3012648"/>
            <a:ext cx="60388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4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772011"/>
            <a:ext cx="4114800" cy="3429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4097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&lt;head&gt;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內常用標籤元素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7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71600" y="2236133"/>
            <a:ext cx="73932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網頁的作者</a:t>
            </a:r>
            <a:endParaRPr lang="en-US" altLang="zh-TW" sz="2000" b="0" dirty="0" smtClean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3869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&lt;meta&gt;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：網頁的相關資訊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3188067"/>
            <a:ext cx="5372100" cy="3429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971600" y="3680625"/>
            <a:ext cx="73932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網頁的關鍵字</a:t>
            </a:r>
            <a:endParaRPr lang="en-US" altLang="zh-TW" sz="2000" b="0" dirty="0">
              <a:solidFill>
                <a:srgbClr val="D4D4D4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3943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188067"/>
            <a:ext cx="5219700" cy="36195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1777057"/>
            <a:ext cx="4591050" cy="40005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4097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&lt;head&gt;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內常用標籤元素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8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71600" y="2236133"/>
            <a:ext cx="73932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網頁的更新日期</a:t>
            </a:r>
            <a:endParaRPr lang="en-US" altLang="zh-TW" sz="2000" b="0" dirty="0" smtClean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3869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&lt;meta&gt;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：網頁的相關資訊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71600" y="3680625"/>
            <a:ext cx="73932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網頁的簡單描述</a:t>
            </a:r>
            <a:endParaRPr lang="en-US" altLang="zh-TW" sz="2000" b="0" dirty="0">
              <a:solidFill>
                <a:srgbClr val="D4D4D4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688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188067"/>
            <a:ext cx="7210425" cy="3619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1781096"/>
            <a:ext cx="4981575" cy="33337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16000" y="417210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endParaRPr lang="zh-TW" altLang="en-US" sz="2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3962" y="325272"/>
            <a:ext cx="4097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&lt;head&gt;</a:t>
            </a:r>
            <a:r>
              <a:rPr lang="zh-TW" altLang="en-US" sz="2800" b="1" dirty="0" smtClean="0">
                <a:solidFill>
                  <a:srgbClr val="E137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內常用標籤元素</a:t>
            </a:r>
            <a:endParaRPr lang="zh-TW" altLang="en-US" sz="2800" b="1" dirty="0">
              <a:solidFill>
                <a:srgbClr val="E1376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7"/>
          <p:cNvSpPr txBox="1">
            <a:spLocks/>
          </p:cNvSpPr>
          <p:nvPr/>
        </p:nvSpPr>
        <p:spPr>
          <a:xfrm>
            <a:off x="8684388" y="6381328"/>
            <a:ext cx="432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135CD2-3DB0-4302-AB2B-700846BC90E2}" type="slidenum">
              <a:rPr lang="zh-TW" altLang="en-US" sz="1600" b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ctr"/>
              <a:t>9</a:t>
            </a:fld>
            <a:endParaRPr lang="zh-TW" altLang="en-US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71600" y="2236133"/>
            <a:ext cx="73932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網頁的自動更新的秒數</a:t>
            </a:r>
            <a:endParaRPr lang="en-US" altLang="zh-TW" sz="2000" b="0" dirty="0" smtClean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1151829"/>
            <a:ext cx="3869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&lt;meta&gt;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：網頁的相關資訊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71600" y="3680625"/>
            <a:ext cx="73932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過幾秒後自動轉跳到另一個網頁</a:t>
            </a:r>
            <a:endParaRPr lang="en-US" altLang="zh-TW" sz="2000" b="0" dirty="0">
              <a:solidFill>
                <a:srgbClr val="D4D4D4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534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3527</TotalTime>
  <Words>1863</Words>
  <Application>Microsoft Office PowerPoint</Application>
  <PresentationFormat>如螢幕大小 (4:3)</PresentationFormat>
  <Paragraphs>365</Paragraphs>
  <Slides>50</Slides>
  <Notes>42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7" baseType="lpstr">
      <vt:lpstr>微軟正黑體</vt:lpstr>
      <vt:lpstr>新細明體</vt:lpstr>
      <vt:lpstr>Arial</vt:lpstr>
      <vt:lpstr>Calibri</vt:lpstr>
      <vt:lpstr>Consolas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Rickie</dc:creator>
  <cp:lastModifiedBy>Kent_shi</cp:lastModifiedBy>
  <cp:revision>351</cp:revision>
  <dcterms:created xsi:type="dcterms:W3CDTF">2014-05-27T07:58:36Z</dcterms:created>
  <dcterms:modified xsi:type="dcterms:W3CDTF">2018-12-28T09:47:37Z</dcterms:modified>
</cp:coreProperties>
</file>